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Activity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Survey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Harriet Kemp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Research &amp; Audit Federation of Trainees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induction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Induction (GAs)</a:t>
            </a:r>
          </a:p>
          <a:p>
            <a:pPr lvl="1"/>
            <a:r>
              <a:rPr lang="en-GB" dirty="0" smtClean="0"/>
              <a:t>77.3% in anaesthetics room</a:t>
            </a:r>
          </a:p>
          <a:p>
            <a:pPr lvl="1"/>
            <a:r>
              <a:rPr lang="en-GB" dirty="0" smtClean="0"/>
              <a:t>18.8% in theatre</a:t>
            </a:r>
          </a:p>
          <a:p>
            <a:pPr lvl="1"/>
            <a:r>
              <a:rPr lang="en-GB" dirty="0" smtClean="0"/>
              <a:t>No change since NAP5</a:t>
            </a:r>
          </a:p>
          <a:p>
            <a:pPr lvl="1"/>
            <a:endParaRPr lang="en-GB" dirty="0"/>
          </a:p>
          <a:p>
            <a:r>
              <a:rPr lang="en-GB" dirty="0" smtClean="0"/>
              <a:t>Theatre induction</a:t>
            </a:r>
          </a:p>
          <a:p>
            <a:pPr lvl="1"/>
            <a:r>
              <a:rPr lang="en-GB" dirty="0" smtClean="0"/>
              <a:t>Obstetrics (92.3%)</a:t>
            </a:r>
          </a:p>
          <a:p>
            <a:pPr lvl="1"/>
            <a:r>
              <a:rPr lang="en-GB" dirty="0" smtClean="0"/>
              <a:t>Thoracic (35.8%)</a:t>
            </a:r>
          </a:p>
          <a:p>
            <a:pPr lvl="1"/>
            <a:r>
              <a:rPr lang="en-GB" dirty="0" smtClean="0"/>
              <a:t>Dental (34.7%)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of anaesthesia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56"/>
            <a:ext cx="5207000" cy="4148916"/>
          </a:xfrm>
        </p:spPr>
        <p:txBody>
          <a:bodyPr/>
          <a:lstStyle/>
          <a:p>
            <a:r>
              <a:rPr lang="en-GB" dirty="0" smtClean="0"/>
              <a:t>12% of all GA cases</a:t>
            </a:r>
          </a:p>
          <a:p>
            <a:r>
              <a:rPr lang="en-GB" dirty="0" smtClean="0"/>
              <a:t>Most frequent use</a:t>
            </a:r>
          </a:p>
          <a:p>
            <a:pPr lvl="1"/>
            <a:r>
              <a:rPr lang="en-GB" dirty="0" smtClean="0"/>
              <a:t>Cardiac (42.9%)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NAP5</a:t>
            </a:r>
            <a:endParaRPr lang="en-GB" dirty="0"/>
          </a:p>
        </p:txBody>
      </p:sp>
      <p:pic>
        <p:nvPicPr>
          <p:cNvPr id="4" name="Picture 3" descr="Screen Shot 2018-05-07 at 12.4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77" y="1689493"/>
            <a:ext cx="6176223" cy="40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Neuromuscular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56"/>
            <a:ext cx="6858000" cy="4148916"/>
          </a:xfrm>
        </p:spPr>
        <p:txBody>
          <a:bodyPr/>
          <a:lstStyle/>
          <a:p>
            <a:r>
              <a:rPr lang="en-GB" dirty="0" smtClean="0"/>
              <a:t>GA cases with NMBA</a:t>
            </a:r>
          </a:p>
          <a:p>
            <a:pPr lvl="1"/>
            <a:r>
              <a:rPr lang="en-GB" dirty="0" smtClean="0"/>
              <a:t>36.7% Peripheral Nerve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		 			Stimulator</a:t>
            </a:r>
          </a:p>
          <a:p>
            <a:pPr lvl="1"/>
            <a:r>
              <a:rPr lang="en-GB" dirty="0" smtClean="0"/>
              <a:t>2.8% quantitative monitoring</a:t>
            </a:r>
          </a:p>
          <a:p>
            <a:endParaRPr lang="en-GB" dirty="0"/>
          </a:p>
          <a:p>
            <a:r>
              <a:rPr lang="en-GB" dirty="0" smtClean="0"/>
              <a:t>64.6% </a:t>
            </a:r>
            <a:r>
              <a:rPr lang="en-GB" smtClean="0"/>
              <a:t>reversal agent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Shot 2018-05-07 at 12.5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01" y="1689493"/>
            <a:ext cx="6234599" cy="34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elective weekend working</a:t>
            </a:r>
          </a:p>
          <a:p>
            <a:r>
              <a:rPr lang="en-GB" dirty="0" smtClean="0"/>
              <a:t>Direct senior involvement in high proportion of emergency cases but fewer at weekend than during the week</a:t>
            </a:r>
          </a:p>
          <a:p>
            <a:r>
              <a:rPr lang="en-GB" dirty="0" smtClean="0"/>
              <a:t>Increasing use of DOA monitoring </a:t>
            </a:r>
            <a:endParaRPr lang="en-GB" dirty="0"/>
          </a:p>
          <a:p>
            <a:r>
              <a:rPr lang="en-GB" dirty="0" smtClean="0"/>
              <a:t>No increase in </a:t>
            </a:r>
            <a:r>
              <a:rPr lang="en-GB" smtClean="0"/>
              <a:t>NM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0504"/>
            <a:ext cx="10972800" cy="4148916"/>
          </a:xfrm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dirty="0" smtClean="0"/>
              <a:t>Up-to-date denominator data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Changes in practice since NAP5 (2013)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Working patterns in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err="1" smtClean="0"/>
              <a:t>Anaesthetic</a:t>
            </a:r>
            <a:r>
              <a:rPr lang="en-US" dirty="0" smtClean="0"/>
              <a:t>-specific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Day of the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pic>
        <p:nvPicPr>
          <p:cNvPr id="4" name="Picture 3" descr="Screen Shot 2018-05-06 at 22.0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6454"/>
            <a:ext cx="5397500" cy="414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8298" y="1928353"/>
            <a:ext cx="4644102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Scaling factor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Annual caseload = 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	3,126,067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58.7% female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of main procedure</a:t>
            </a:r>
            <a:endParaRPr lang="en-US" dirty="0"/>
          </a:p>
        </p:txBody>
      </p:sp>
      <p:pic>
        <p:nvPicPr>
          <p:cNvPr id="4" name="Content Placeholder 3" descr="Screen Shot 2018-05-07 at 12.27.5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" b="-1395"/>
          <a:stretch/>
        </p:blipFill>
        <p:spPr>
          <a:xfrm>
            <a:off x="939800" y="1346199"/>
            <a:ext cx="6070600" cy="4826001"/>
          </a:xfrm>
        </p:spPr>
      </p:pic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</a:t>
            </a:r>
            <a:endParaRPr lang="en-GB" dirty="0"/>
          </a:p>
        </p:txBody>
      </p:sp>
      <p:pic>
        <p:nvPicPr>
          <p:cNvPr id="4" name="Content Placeholder 3" descr="Screen Shot 2018-05-07 at 12.32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" r="3606"/>
          <a:stretch/>
        </p:blipFill>
        <p:spPr>
          <a:xfrm>
            <a:off x="5283200" y="1465656"/>
            <a:ext cx="6731000" cy="4148916"/>
          </a:xfrm>
        </p:spPr>
      </p:pic>
      <p:pic>
        <p:nvPicPr>
          <p:cNvPr id="6" name="Picture 5" descr="Screen Shot 2018-05-07 at 12.3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197493"/>
            <a:ext cx="5295900" cy="1968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00" y="3479800"/>
            <a:ext cx="52959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of week by urgency</a:t>
            </a:r>
            <a:endParaRPr lang="en-GB" dirty="0"/>
          </a:p>
        </p:txBody>
      </p:sp>
      <p:pic>
        <p:nvPicPr>
          <p:cNvPr id="4" name="Picture 3" descr="Screen Shot 2018-05-07 at 12.3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71700"/>
            <a:ext cx="5372100" cy="3111500"/>
          </a:xfrm>
          <a:prstGeom prst="rect">
            <a:avLst/>
          </a:prstGeom>
        </p:spPr>
      </p:pic>
      <p:pic>
        <p:nvPicPr>
          <p:cNvPr id="5" name="Picture 4" descr="Screen Shot 2018-05-07 at 12.3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739900"/>
            <a:ext cx="5321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of the week by ASA grade</a:t>
            </a:r>
            <a:endParaRPr lang="en-GB" dirty="0"/>
          </a:p>
        </p:txBody>
      </p:sp>
      <p:pic>
        <p:nvPicPr>
          <p:cNvPr id="4" name="Picture 3" descr="Screen Shot 2018-05-07 at 12.3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19300"/>
            <a:ext cx="5346700" cy="3111500"/>
          </a:xfrm>
          <a:prstGeom prst="rect">
            <a:avLst/>
          </a:prstGeom>
        </p:spPr>
      </p:pic>
      <p:pic>
        <p:nvPicPr>
          <p:cNvPr id="5" name="Picture 4" descr="Screen Shot 2018-05-07 at 12.3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701800"/>
            <a:ext cx="5422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 by specialty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Highest proportion of specialty workload at weekend</a:t>
            </a:r>
          </a:p>
          <a:p>
            <a:pPr lvl="1"/>
            <a:r>
              <a:rPr lang="en-GB" dirty="0" smtClean="0"/>
              <a:t>Obstetrics (30.5%)</a:t>
            </a:r>
          </a:p>
          <a:p>
            <a:pPr lvl="1"/>
            <a:r>
              <a:rPr lang="en-GB" dirty="0" smtClean="0"/>
              <a:t>Orthopaedics/Trauma (13.7%)</a:t>
            </a:r>
          </a:p>
          <a:p>
            <a:pPr lvl="1"/>
            <a:r>
              <a:rPr lang="en-GB" dirty="0" smtClean="0"/>
              <a:t>General Surgery (13.1%)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Highest proportion of overall weekend workload</a:t>
            </a:r>
          </a:p>
          <a:p>
            <a:pPr lvl="1"/>
            <a:r>
              <a:rPr lang="en-GB" dirty="0" smtClean="0"/>
              <a:t>Orthopaedics/Trauma (23.4%)</a:t>
            </a:r>
          </a:p>
          <a:p>
            <a:pPr lvl="1"/>
            <a:r>
              <a:rPr lang="en-GB" dirty="0" smtClean="0"/>
              <a:t>Obstetrics (20.4%)</a:t>
            </a:r>
          </a:p>
          <a:p>
            <a:pPr lvl="1"/>
            <a:r>
              <a:rPr lang="en-GB" dirty="0" smtClean="0"/>
              <a:t>General surgery (17.2%)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Obstetrics</a:t>
            </a:r>
            <a:endParaRPr lang="en-GB" dirty="0"/>
          </a:p>
        </p:txBody>
      </p:sp>
      <p:pic>
        <p:nvPicPr>
          <p:cNvPr id="4" name="Picture 3" descr="Screen Shot 2018-05-07 at 12.4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689493"/>
            <a:ext cx="5270500" cy="4064000"/>
          </a:xfrm>
          <a:prstGeom prst="rect">
            <a:avLst/>
          </a:prstGeom>
        </p:spPr>
      </p:pic>
      <p:pic>
        <p:nvPicPr>
          <p:cNvPr id="5" name="Picture 4" descr="Screen Shot 2018-05-07 at 12.4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38644"/>
            <a:ext cx="6019800" cy="35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184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PowerpointTheme2016</vt:lpstr>
      <vt:lpstr>Activity  Survey Harriet Kemp Research &amp; Audit Federation of Trainees</vt:lpstr>
      <vt:lpstr>Aims</vt:lpstr>
      <vt:lpstr>Response</vt:lpstr>
      <vt:lpstr>Specialty of main procedure</vt:lpstr>
      <vt:lpstr>Obesity</vt:lpstr>
      <vt:lpstr>Day of week by urgency</vt:lpstr>
      <vt:lpstr>Day of the week by ASA grade</vt:lpstr>
      <vt:lpstr>Workload by specialty</vt:lpstr>
      <vt:lpstr>Obstetrics</vt:lpstr>
      <vt:lpstr>Location of induction</vt:lpstr>
      <vt:lpstr>Depth of anaesthesia monitoring</vt:lpstr>
      <vt:lpstr>Neuromuscular monitoring</vt:lpstr>
      <vt:lpstr>Conclusions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23</cp:revision>
  <dcterms:created xsi:type="dcterms:W3CDTF">2018-04-06T08:51:48Z</dcterms:created>
  <dcterms:modified xsi:type="dcterms:W3CDTF">2018-05-08T12:25:53Z</dcterms:modified>
</cp:coreProperties>
</file>